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7" r:id="rId3"/>
    <p:sldId id="257" r:id="rId4"/>
    <p:sldId id="278" r:id="rId5"/>
    <p:sldId id="286" r:id="rId6"/>
    <p:sldId id="279" r:id="rId7"/>
    <p:sldId id="283" r:id="rId8"/>
    <p:sldId id="287" r:id="rId9"/>
    <p:sldId id="284" r:id="rId10"/>
    <p:sldId id="280" r:id="rId11"/>
    <p:sldId id="281" r:id="rId12"/>
    <p:sldId id="282" r:id="rId13"/>
    <p:sldId id="285" r:id="rId14"/>
    <p:sldId id="260" r:id="rId15"/>
    <p:sldId id="275" r:id="rId16"/>
    <p:sldId id="276" r:id="rId17"/>
    <p:sldId id="292" r:id="rId18"/>
    <p:sldId id="262" r:id="rId19"/>
    <p:sldId id="263" r:id="rId20"/>
    <p:sldId id="264" r:id="rId21"/>
    <p:sldId id="265" r:id="rId22"/>
    <p:sldId id="267" r:id="rId23"/>
    <p:sldId id="268" r:id="rId24"/>
    <p:sldId id="269" r:id="rId25"/>
    <p:sldId id="270" r:id="rId26"/>
    <p:sldId id="272" r:id="rId27"/>
    <p:sldId id="288" r:id="rId28"/>
    <p:sldId id="291" r:id="rId29"/>
    <p:sldId id="258" r:id="rId30"/>
    <p:sldId id="273" r:id="rId31"/>
    <p:sldId id="290" r:id="rId32"/>
    <p:sldId id="274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New%20Horizons%20Foundation%20Inc\2017%20Budget%20Info\Copy%20of%202017%20Partnerships%20For%20Training%20Pastors%20Budget%20with%20pie%20chart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For Training Pastors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Budget- $105,000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cene3d>
              <a:camera prst="orthographicFront"/>
              <a:lightRig rig="glow" dir="tl">
                <a:rot lat="0" lon="0" rev="900000"/>
              </a:lightRig>
            </a:scene3d>
            <a:sp3d prstMaterial="powder">
              <a:bevelT w="25400" h="38100" prst="angle"/>
            </a:sp3d>
          </c:spPr>
          <c:explosion val="2"/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glow" dir="tl">
                  <a:rot lat="0" lon="0" rev="900000"/>
                </a:lightRig>
              </a:scene3d>
              <a:sp3d prstMaterial="powder">
                <a:bevelT w="25400" h="38100" prst="angle"/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scene3d>
                <a:camera prst="orthographicFront"/>
                <a:lightRig rig="glow" dir="tl">
                  <a:rot lat="0" lon="0" rev="900000"/>
                </a:lightRig>
              </a:scene3d>
              <a:sp3d prstMaterial="powder">
                <a:bevelT w="25400" h="38100" prst="angle"/>
              </a:sp3d>
            </c:spPr>
          </c:dPt>
          <c:dLbls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Workforce International Grant and Housing Allowance</c:v>
                </c:pt>
                <c:pt idx="1">
                  <c:v>Program Support and International/US Travel</c:v>
                </c:pt>
                <c:pt idx="2">
                  <c:v>Communication-  postage, printing, telephone, internet</c:v>
                </c:pt>
                <c:pt idx="3">
                  <c:v>Office Supplies and Miscellaneous</c:v>
                </c:pt>
                <c:pt idx="4">
                  <c:v>Professional Expenses</c:v>
                </c:pt>
                <c:pt idx="5">
                  <c:v>Administrative Expenses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44000</c:v>
                </c:pt>
                <c:pt idx="1">
                  <c:v>50000</c:v>
                </c:pt>
                <c:pt idx="2">
                  <c:v>3000</c:v>
                </c:pt>
                <c:pt idx="3">
                  <c:v>2500</c:v>
                </c:pt>
                <c:pt idx="4">
                  <c:v>500</c:v>
                </c:pt>
                <c:pt idx="5">
                  <c:v>5000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152435732767443"/>
          <c:y val="0.27984543657386302"/>
          <c:w val="0.33483498073379125"/>
          <c:h val="0.68136422234812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AFDFFE-9B6F-439C-A589-CDB610F027F0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34BA1F-3B77-4030-803D-A01AE22FCC51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5.wdp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7.wdp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whorizonsfoundation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Year-End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Dave\Documents\New Horizons Foundation Inc\logo\Pastor Training Logo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3200400"/>
            <a:ext cx="5791200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2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Oyam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Training – 2016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and August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C:\Users\Dave\AppData\Local\Microsoft\Windows\INetCache\Content.Outlook\9RPGKZOQ\IMG_350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40386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Oyam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January 12 – 13, 2017 – Final Large Group training in </a:t>
            </a:r>
            <a:r>
              <a:rPr lang="en-US" sz="3000" b="1" u="sng" dirty="0" smtClean="0"/>
              <a:t>Southern </a:t>
            </a:r>
            <a:r>
              <a:rPr lang="en-US" sz="3000" b="1" u="sng" dirty="0" err="1" smtClean="0"/>
              <a:t>Oyam</a:t>
            </a:r>
            <a:r>
              <a:rPr lang="en-US" sz="3000" b="1" u="sng" dirty="0" smtClean="0"/>
              <a:t> </a:t>
            </a:r>
            <a:r>
              <a:rPr lang="en-US" sz="3000" dirty="0" smtClean="0"/>
              <a:t>region with study of Deuteronomy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3000" dirty="0" smtClean="0"/>
              <a:t>Since </a:t>
            </a:r>
            <a:r>
              <a:rPr lang="en-US" sz="3000" dirty="0"/>
              <a:t>September </a:t>
            </a:r>
            <a:r>
              <a:rPr lang="en-US" sz="3000" dirty="0" smtClean="0"/>
              <a:t>2016, </a:t>
            </a:r>
            <a:r>
              <a:rPr lang="en-US" sz="3000" dirty="0" err="1" smtClean="0"/>
              <a:t>KBC</a:t>
            </a:r>
            <a:r>
              <a:rPr lang="en-US" sz="3000" dirty="0" smtClean="0"/>
              <a:t> offered two training sessions in </a:t>
            </a:r>
            <a:r>
              <a:rPr lang="en-US" sz="3000" b="1" u="sng" dirty="0" smtClean="0"/>
              <a:t>Northern </a:t>
            </a:r>
            <a:r>
              <a:rPr lang="en-US" sz="3000" b="1" u="sng" dirty="0" err="1" smtClean="0"/>
              <a:t>Oyam</a:t>
            </a:r>
            <a:r>
              <a:rPr lang="en-US" sz="3000" b="1" u="sng" dirty="0" smtClean="0"/>
              <a:t> </a:t>
            </a:r>
            <a:r>
              <a:rPr lang="en-US" sz="3000" dirty="0" smtClean="0"/>
              <a:t>funded by “Partnerships”. 2017 goal is to identify those who have gifts of teaching and leadership for training.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3000" dirty="0" smtClean="0"/>
              <a:t>Future  </a:t>
            </a:r>
            <a:r>
              <a:rPr lang="en-US" sz="3000" dirty="0" err="1" smtClean="0"/>
              <a:t>Oyam</a:t>
            </a:r>
            <a:r>
              <a:rPr lang="en-US" sz="3000" dirty="0" smtClean="0"/>
              <a:t> training will be by those who can train pastors and church leaders in the Lange language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853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Trainer of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Trainers in Uganda: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for 2017 - 2018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5 Leaders from </a:t>
            </a:r>
            <a:r>
              <a:rPr lang="en-US" dirty="0" err="1" smtClean="0"/>
              <a:t>Masaka</a:t>
            </a:r>
            <a:r>
              <a:rPr lang="en-US" dirty="0" smtClean="0"/>
              <a:t>, 5 from </a:t>
            </a:r>
            <a:r>
              <a:rPr lang="en-US" dirty="0" err="1" smtClean="0"/>
              <a:t>Oyam</a:t>
            </a:r>
            <a:r>
              <a:rPr lang="en-US" dirty="0" smtClean="0"/>
              <a:t> and 5 from Central Uganda Churches will be selected for one week-long study sessions in June and November.  These Leaders will carry on the training of Pastors in the future throughout Ugandan regions.</a:t>
            </a:r>
            <a:endParaRPr lang="en-US" dirty="0"/>
          </a:p>
        </p:txBody>
      </p:sp>
      <p:pic>
        <p:nvPicPr>
          <p:cNvPr id="4" name="Content Placeholder 6"/>
          <p:cNvPicPr>
            <a:picLocks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03785"/>
            <a:ext cx="3657599" cy="287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C:\Users\Dave\Pictures\2015-04-30\IMG_1360.JPG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3682694" cy="27432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020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Region Training in 2017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F:\UGANDA-W1.map.b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82" y="1843881"/>
            <a:ext cx="4484908" cy="49725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Text Box 2"/>
          <p:cNvSpPr txBox="1"/>
          <p:nvPr/>
        </p:nvSpPr>
        <p:spPr>
          <a:xfrm>
            <a:off x="152401" y="2133600"/>
            <a:ext cx="3124200" cy="41910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Central Region includes: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Mubende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Mityana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Kiboga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Wakiso</a:t>
            </a:r>
            <a:r>
              <a:rPr lang="en-US" sz="2000" i="1" dirty="0" smtClean="0">
                <a:effectLst/>
                <a:ea typeface="Calibri"/>
                <a:cs typeface="Times New Roman"/>
              </a:rPr>
              <a:t>, Kampala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Mukono</a:t>
            </a:r>
            <a:r>
              <a:rPr lang="en-US" sz="2000" i="1" dirty="0">
                <a:effectLst/>
                <a:ea typeface="Calibri"/>
                <a:cs typeface="Times New Roman"/>
              </a:rPr>
              <a:t>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Buikwe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Bugerere</a:t>
            </a:r>
            <a:r>
              <a:rPr lang="en-US" sz="2000" i="1" dirty="0">
                <a:effectLst/>
                <a:ea typeface="Calibri"/>
                <a:cs typeface="Times New Roman"/>
              </a:rPr>
              <a:t>,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Nakaseke</a:t>
            </a:r>
            <a:r>
              <a:rPr lang="en-US" sz="2000" i="1" dirty="0">
                <a:effectLst/>
                <a:ea typeface="Calibri"/>
                <a:cs typeface="Times New Roman"/>
              </a:rPr>
              <a:t>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Luwero</a:t>
            </a:r>
            <a:r>
              <a:rPr lang="en-US" sz="2000" i="1" dirty="0">
                <a:effectLst/>
                <a:ea typeface="Calibri"/>
                <a:cs typeface="Times New Roman"/>
              </a:rPr>
              <a:t>, the islands on L. </a:t>
            </a:r>
            <a:r>
              <a:rPr lang="en-US" sz="2000" i="1" dirty="0" smtClean="0">
                <a:effectLst/>
                <a:ea typeface="Calibri"/>
                <a:cs typeface="Times New Roman"/>
              </a:rPr>
              <a:t>Victoria  </a:t>
            </a:r>
            <a:r>
              <a:rPr lang="en-US" sz="2000" i="1" dirty="0">
                <a:effectLst/>
                <a:ea typeface="Calibri"/>
                <a:cs typeface="Times New Roman"/>
              </a:rPr>
              <a:t>and </a:t>
            </a:r>
            <a:r>
              <a:rPr lang="en-US" sz="2000" i="1" dirty="0" err="1">
                <a:effectLst/>
                <a:ea typeface="Calibri"/>
                <a:cs typeface="Times New Roman"/>
              </a:rPr>
              <a:t>Mpigi</a:t>
            </a:r>
            <a:r>
              <a:rPr lang="en-US" sz="2000" i="1" dirty="0">
                <a:effectLst/>
                <a:ea typeface="Calibri"/>
                <a:cs typeface="Times New Roman"/>
              </a:rPr>
              <a:t> districts</a:t>
            </a:r>
            <a:r>
              <a:rPr lang="en-US" sz="800" i="1" dirty="0" smtClean="0">
                <a:effectLst/>
                <a:ea typeface="Calibri"/>
                <a:cs typeface="Times New Roman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Partnerships include: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i="1" dirty="0" err="1" smtClean="0">
                <a:effectLst/>
                <a:ea typeface="Calibri"/>
                <a:cs typeface="Times New Roman"/>
              </a:rPr>
              <a:t>KBC</a:t>
            </a:r>
            <a:r>
              <a:rPr lang="en-US" sz="2000" i="1" dirty="0" smtClean="0">
                <a:effectLst/>
                <a:ea typeface="Calibri"/>
                <a:cs typeface="Times New Roman"/>
              </a:rPr>
              <a:t>, Partnerships For Training Pastors and </a:t>
            </a:r>
            <a:r>
              <a:rPr lang="en-US" sz="2000" i="1" dirty="0" err="1" smtClean="0">
                <a:effectLst/>
                <a:ea typeface="Calibri"/>
                <a:cs typeface="Times New Roman"/>
              </a:rPr>
              <a:t>WorldVenture</a:t>
            </a:r>
            <a:endParaRPr lang="en-US" sz="20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13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KBC’s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Focus – Central Region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Andrew’s new responsibility for training of churches given by Baptist Union of Uganda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3000" dirty="0" smtClean="0"/>
              <a:t>Accomplished through a partnership with </a:t>
            </a:r>
            <a:r>
              <a:rPr lang="en-US" sz="3000" i="1" dirty="0" err="1" smtClean="0"/>
              <a:t>WorldVenture</a:t>
            </a:r>
            <a:r>
              <a:rPr lang="en-US" sz="3000" dirty="0" smtClean="0"/>
              <a:t> , </a:t>
            </a:r>
            <a:r>
              <a:rPr lang="en-US" sz="3000" i="1" dirty="0" smtClean="0"/>
              <a:t>Partnerships For Training Pastors </a:t>
            </a:r>
            <a:r>
              <a:rPr lang="en-US" sz="3000" dirty="0" smtClean="0"/>
              <a:t>and hopefully </a:t>
            </a:r>
            <a:r>
              <a:rPr lang="en-US" sz="3000" i="1" dirty="0" err="1" smtClean="0"/>
              <a:t>KEST</a:t>
            </a:r>
            <a:r>
              <a:rPr lang="en-US" sz="3000" i="1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3000" dirty="0"/>
              <a:t>U</a:t>
            </a:r>
            <a:r>
              <a:rPr lang="en-US" sz="3000" dirty="0" smtClean="0"/>
              <a:t>sing people trained in “Training of Trainers” sessions to work in Central Uganda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8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Ugandan Focus in 2017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/>
              <a:t>Oyam</a:t>
            </a:r>
            <a:r>
              <a:rPr lang="en-US" sz="3000" dirty="0" smtClean="0"/>
              <a:t> and </a:t>
            </a:r>
            <a:r>
              <a:rPr lang="en-US" sz="3000" dirty="0" err="1" smtClean="0"/>
              <a:t>Masaka</a:t>
            </a:r>
            <a:r>
              <a:rPr lang="en-US" sz="3000" dirty="0" smtClean="0"/>
              <a:t> Training Sessions </a:t>
            </a:r>
            <a:r>
              <a:rPr lang="en-US" sz="3000" b="1" dirty="0" smtClean="0"/>
              <a:t>Jan. 9–23</a:t>
            </a:r>
          </a:p>
          <a:p>
            <a:r>
              <a:rPr lang="en-US" sz="3000" dirty="0" err="1" smtClean="0"/>
              <a:t>Jamima’s</a:t>
            </a:r>
            <a:r>
              <a:rPr lang="en-US" sz="3000" dirty="0" smtClean="0"/>
              <a:t> Wedding – </a:t>
            </a:r>
            <a:r>
              <a:rPr lang="en-US" sz="3000" b="1" dirty="0" smtClean="0"/>
              <a:t>April 22</a:t>
            </a:r>
          </a:p>
          <a:p>
            <a:r>
              <a:rPr lang="en-US" sz="3000" b="1" dirty="0" smtClean="0"/>
              <a:t>June</a:t>
            </a:r>
            <a:r>
              <a:rPr lang="en-US" sz="3000" dirty="0" smtClean="0"/>
              <a:t> Training of Trainers and Central Region Training Sessions</a:t>
            </a:r>
          </a:p>
          <a:p>
            <a:r>
              <a:rPr lang="en-US" sz="3000" dirty="0" smtClean="0"/>
              <a:t>Possible Course at </a:t>
            </a:r>
            <a:r>
              <a:rPr lang="en-US" sz="3000" dirty="0" err="1" smtClean="0"/>
              <a:t>KEST</a:t>
            </a:r>
            <a:r>
              <a:rPr lang="en-US" sz="3000" dirty="0" smtClean="0"/>
              <a:t> – </a:t>
            </a:r>
            <a:r>
              <a:rPr lang="en-US" sz="3000" b="1" dirty="0" smtClean="0"/>
              <a:t>November</a:t>
            </a:r>
          </a:p>
          <a:p>
            <a:r>
              <a:rPr lang="en-US" sz="3000" b="1" dirty="0" smtClean="0"/>
              <a:t>November</a:t>
            </a:r>
            <a:r>
              <a:rPr lang="en-US" sz="3000" dirty="0" smtClean="0"/>
              <a:t> Training </a:t>
            </a:r>
            <a:r>
              <a:rPr lang="en-US" sz="3000" dirty="0"/>
              <a:t>of Trainers and Central </a:t>
            </a:r>
            <a:r>
              <a:rPr lang="en-US" sz="3000" dirty="0" smtClean="0"/>
              <a:t>Region Training Sessions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793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90500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" y="298184"/>
            <a:ext cx="8202479" cy="637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0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Partnering With the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Colvins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28319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8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Zambia – Choshen Farm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0714"/>
            <a:ext cx="7398327" cy="49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Zambia – Choshen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Mansa Pastors Fellowship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4" y="1935163"/>
            <a:ext cx="716281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0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“Partnerships Vision”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82000" cy="438912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n-US" sz="3200" b="1" i="1" dirty="0" smtClean="0"/>
          </a:p>
          <a:p>
            <a:pPr marL="0" indent="0" algn="just">
              <a:buNone/>
            </a:pPr>
            <a:r>
              <a:rPr lang="en-US" sz="3200" b="1" i="1" dirty="0" smtClean="0"/>
              <a:t>Our </a:t>
            </a:r>
            <a:r>
              <a:rPr lang="en-US" sz="3200" b="1" i="1" dirty="0"/>
              <a:t>vision is to encourage and equip less-resourced Majority World pastors through biblical teaching and resources. Beginning in Uganda, we will assist national church </a:t>
            </a:r>
            <a:r>
              <a:rPr lang="en-US" sz="3200" b="1" i="1" dirty="0" smtClean="0"/>
              <a:t>leaders, Theological Institutions and </a:t>
            </a:r>
            <a:r>
              <a:rPr lang="en-US" sz="3200" b="1" i="1" dirty="0"/>
              <a:t>mission partners as they nurture pastors and develop emerging leaders to the glory of God.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Zambia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Emphasis-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in the Old Testament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27" y="1935163"/>
            <a:ext cx="6590746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Zambia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in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April 27- 30 Visit Mansa Pastor’s Fellowship and churches with a few other Ithaca Pastors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3200" dirty="0" smtClean="0"/>
              <a:t>May 1-3 Fifth and Final Large Group Training of Post-Exilic Prophetic and Historical Books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3200" dirty="0" smtClean="0"/>
              <a:t>Attempt to compile into a resource booklet the main emphasis of </a:t>
            </a:r>
            <a:r>
              <a:rPr lang="en-US" sz="3200" i="1" dirty="0" smtClean="0"/>
              <a:t>Christ in the Old Testament </a:t>
            </a:r>
            <a:r>
              <a:rPr lang="en-US" sz="3200" dirty="0" smtClean="0"/>
              <a:t>either in Bemba or English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50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 in Indonesia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935163"/>
            <a:ext cx="7010400" cy="492283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3360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Pastors and Church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 Training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C:\Users\Dave\Desktop\Thanels photos\IMG_146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9941"/>
          <a:stretch/>
        </p:blipFill>
        <p:spPr bwMode="auto">
          <a:xfrm>
            <a:off x="0" y="1828800"/>
            <a:ext cx="5257800" cy="2832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Dave\Desktop\Thanels photos\IMG_137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33528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Dave\Desktop\Thanels photos\IMG_137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48" y="4419600"/>
            <a:ext cx="3200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79" y="1891146"/>
            <a:ext cx="3379189" cy="253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6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in 3 Language Groups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7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Artha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Wacana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Christian University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8" y="1935163"/>
            <a:ext cx="780344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in Timor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https://gallery.mailchimp.com/306309ec79d89e77daa72eb85/images/23ef5e02-1361-45ce-8368-a5f22d16c1d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28194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gallery.mailchimp.com/306309ec79d89e77daa72eb85/images/2f46a2d3-de2a-4e2e-b3aa-836d392eacb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6200"/>
            <a:ext cx="281939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Dave\AppData\Local\Microsoft\Windows\INetCache\Content.Outlook\9RPGKZOQ\IMG_3183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98568"/>
            <a:ext cx="2590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Dave\AppData\Local\Microsoft\Windows\INetCache\Content.Outlook\9RPGKZOQ\FullSizeRender (10)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9" t="12813" r="24344" b="10937"/>
          <a:stretch/>
        </p:blipFill>
        <p:spPr bwMode="auto">
          <a:xfrm>
            <a:off x="5029200" y="3997284"/>
            <a:ext cx="2057400" cy="2063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72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Focus in 2017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Return in late September to work with Ben Grimes and  other partners in training Pastors and Church Leaders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dirty="0" smtClean="0"/>
              <a:t>I am invited to teach a 2 week intensive course on “Introduction to the Old Testament” </a:t>
            </a:r>
            <a:r>
              <a:rPr lang="en-US" dirty="0"/>
              <a:t>at the </a:t>
            </a:r>
            <a:r>
              <a:rPr lang="en-US" dirty="0" err="1" smtClean="0"/>
              <a:t>Artha</a:t>
            </a:r>
            <a:r>
              <a:rPr lang="en-US" dirty="0" smtClean="0"/>
              <a:t> </a:t>
            </a:r>
            <a:r>
              <a:rPr lang="en-US" dirty="0" err="1" smtClean="0"/>
              <a:t>Wacana</a:t>
            </a:r>
            <a:r>
              <a:rPr lang="en-US" dirty="0" smtClean="0"/>
              <a:t> University – October 2-14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dirty="0" smtClean="0"/>
              <a:t> Distribute Bibles that are translated into Timorese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Development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Discipleship Material in Luganda Language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/>
              <a:t>M</a:t>
            </a:r>
            <a:r>
              <a:rPr lang="en-US" dirty="0" smtClean="0"/>
              <a:t>ore music access to songs already produced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i="1" dirty="0" smtClean="0"/>
              <a:t>Christ in the Old Testament </a:t>
            </a:r>
            <a:r>
              <a:rPr lang="en-US" dirty="0" smtClean="0"/>
              <a:t>study material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Pastor’s Manual for Special Occasions</a:t>
            </a:r>
          </a:p>
          <a:p>
            <a:endParaRPr lang="en-US" sz="1000" dirty="0"/>
          </a:p>
          <a:p>
            <a:r>
              <a:rPr lang="en-US" dirty="0" smtClean="0"/>
              <a:t>2 Timothy Study Guide in various languages</a:t>
            </a:r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295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Looking Forward to 2017</a:t>
            </a:r>
            <a:endParaRPr lang="en-US" b="1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917397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2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3352800" cy="2667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Uganda and Zambia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9562" y="838201"/>
            <a:ext cx="551065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8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Year-End Goals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848600" cy="4221163"/>
          </a:xfrm>
        </p:spPr>
        <p:txBody>
          <a:bodyPr>
            <a:normAutofit fontScale="92500"/>
          </a:bodyPr>
          <a:lstStyle/>
          <a:p>
            <a:r>
              <a:rPr lang="en-US" sz="2800" b="1" i="1" dirty="0" smtClean="0"/>
              <a:t>Identify 40 additional individuals that will receive information and pray for the ministry. 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425</a:t>
            </a:r>
          </a:p>
          <a:p>
            <a:pPr marL="0" indent="0">
              <a:buNone/>
            </a:pPr>
            <a:endParaRPr lang="en-US" sz="1100" b="1" i="1" dirty="0">
              <a:solidFill>
                <a:srgbClr val="C00000"/>
              </a:solidFill>
            </a:endParaRPr>
          </a:p>
          <a:p>
            <a:r>
              <a:rPr lang="en-US" sz="2800" b="1" i="1" dirty="0" smtClean="0"/>
              <a:t>Identify 7 more people to commit to pray for a</a:t>
            </a:r>
          </a:p>
          <a:p>
            <a:pPr marL="0" indent="0">
              <a:buNone/>
            </a:pPr>
            <a:r>
              <a:rPr lang="en-US" sz="2800" b="1" i="1" dirty="0"/>
              <a:t> </a:t>
            </a:r>
            <a:r>
              <a:rPr lang="en-US" sz="2800" b="1" i="1" dirty="0" smtClean="0"/>
              <a:t>  Majority World ministry partner. 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10</a:t>
            </a:r>
          </a:p>
          <a:p>
            <a:pPr marL="0" indent="0">
              <a:buNone/>
            </a:pPr>
            <a:endParaRPr lang="en-US" sz="2000" b="1" i="1" dirty="0"/>
          </a:p>
          <a:p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$20,000 </a:t>
            </a:r>
            <a:r>
              <a:rPr lang="en-US" sz="2800" b="1" i="1" dirty="0"/>
              <a:t>g</a:t>
            </a:r>
            <a:r>
              <a:rPr lang="en-US" sz="2800" b="1" i="1" dirty="0" smtClean="0"/>
              <a:t>oal for special year-end financial support, beyond the monthly and other pledged yearly </a:t>
            </a:r>
            <a:r>
              <a:rPr lang="en-US" sz="2800" b="1" i="1" dirty="0"/>
              <a:t>g</a:t>
            </a:r>
            <a:r>
              <a:rPr lang="en-US" sz="2800" b="1" i="1" dirty="0" smtClean="0"/>
              <a:t>ifts.  To date we have received  $4,650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971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Accountability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for “Partnerships”?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Project under New Horizons Foundation of Colorado Springs.  See </a:t>
            </a:r>
            <a:r>
              <a:rPr lang="en-US" dirty="0" smtClean="0">
                <a:hlinkClick r:id="rId2"/>
              </a:rPr>
              <a:t>www.newhorizonsfoundation.org</a:t>
            </a:r>
            <a:endParaRPr lang="en-US" dirty="0" smtClean="0"/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An Accountability Group meets 2 times/year to hear plans, give advice and provide vision accountability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A Reference Group introduces us to others and provides international credibility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All our partners are accountable to leadership, so </a:t>
            </a:r>
            <a:r>
              <a:rPr lang="en-US" smtClean="0"/>
              <a:t>we are part </a:t>
            </a:r>
            <a:r>
              <a:rPr lang="en-US" dirty="0" smtClean="0"/>
              <a:t>of their evaluation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Pray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thanks for all that God has done over the years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Pray with us for 2017 ministry outreach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Pray for our Partners and God’s global work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Pray for other possible partnerships and wisdom to know what to do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 smtClean="0"/>
              <a:t>Pray for Joyce and me as we look forward to several important decisions in the next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Spirit of Philippians 1:3-6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5000" dirty="0" smtClean="0"/>
              <a:t>Thanks for your prayers and interest in what God is doing through the Partnerships he has formed. Joyce and I are grateful for your loving support and are thankful for God’s grace to us!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213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and Focus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in Uganda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</a:t>
            </a:r>
          </a:p>
          <a:p>
            <a:pPr marL="0" indent="0" algn="ctr">
              <a:buNone/>
            </a:pPr>
            <a:r>
              <a:rPr lang="en-US" sz="2800" dirty="0" smtClean="0"/>
              <a:t>Kampala Baptist Church</a:t>
            </a:r>
          </a:p>
          <a:p>
            <a:pPr marL="0" indent="0" algn="ctr">
              <a:buNone/>
            </a:pPr>
            <a:r>
              <a:rPr lang="en-US" sz="2800" dirty="0" smtClean="0"/>
              <a:t>Kampala Evangelical School of Theology</a:t>
            </a:r>
          </a:p>
          <a:p>
            <a:pPr marL="0" indent="0" algn="ctr">
              <a:buNone/>
            </a:pPr>
            <a:r>
              <a:rPr lang="en-US" sz="2800" dirty="0" err="1" smtClean="0"/>
              <a:t>WorldVenture</a:t>
            </a:r>
            <a:r>
              <a:rPr lang="en-US" sz="2800" dirty="0" smtClean="0"/>
              <a:t> Mission</a:t>
            </a:r>
            <a:endParaRPr lang="en-US" sz="2800" dirty="0"/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sz="600" dirty="0" smtClean="0"/>
          </a:p>
          <a:p>
            <a:pPr marL="0" indent="0" algn="ctr">
              <a:buNone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Areas</a:t>
            </a:r>
            <a:endParaRPr lang="en-US" u="sng" dirty="0"/>
          </a:p>
          <a:p>
            <a:pPr marL="0" indent="0" algn="ctr">
              <a:buNone/>
            </a:pPr>
            <a:r>
              <a:rPr lang="en-US" dirty="0" smtClean="0"/>
              <a:t>Kampala</a:t>
            </a:r>
          </a:p>
          <a:p>
            <a:pPr marL="0" indent="0" algn="ctr">
              <a:buNone/>
            </a:pPr>
            <a:r>
              <a:rPr lang="en-US" dirty="0" err="1" smtClean="0"/>
              <a:t>Masaka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Oyam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Central Uganda in 2017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90600"/>
            <a:ext cx="1219200" cy="885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0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UGANDA-W1.map.b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1"/>
            <a:ext cx="5334000" cy="61721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257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Masaka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Group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-January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8203"/>
          <a:stretch/>
        </p:blipFill>
        <p:spPr bwMode="auto">
          <a:xfrm>
            <a:off x="1371600" y="2057400"/>
            <a:ext cx="6553200" cy="472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7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Masaka</a:t>
            </a:r>
            <a:r>
              <a:rPr lang="en-US" sz="4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– Emerging Leaders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Sessions in 2015-2016 for selected young leaders</a:t>
            </a:r>
          </a:p>
          <a:p>
            <a:pPr marL="0" indent="0">
              <a:buNone/>
            </a:pPr>
            <a:r>
              <a:rPr lang="en-US" dirty="0"/>
              <a:t>	U</a:t>
            </a:r>
            <a:r>
              <a:rPr lang="en-US" dirty="0" smtClean="0"/>
              <a:t>sed 2 Timothy and Nehemiah as  our texts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Small Group Mentoring around themes</a:t>
            </a:r>
            <a:endParaRPr lang="en-US" dirty="0"/>
          </a:p>
        </p:txBody>
      </p:sp>
      <p:pic>
        <p:nvPicPr>
          <p:cNvPr id="4" name="Picture 3" descr="C:\Users\Dave\AppData\Local\Microsoft\Windows\INetCache\Content.Outlook\9RPGKZOQ\IMG_3473 (2)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 bwMode="auto">
          <a:xfrm>
            <a:off x="381000" y="34290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9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16-19, 2017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January 16-18 </a:t>
            </a:r>
            <a:r>
              <a:rPr lang="en-US" sz="3000" dirty="0" smtClean="0"/>
              <a:t>- Large Group Training  for Pastors and Church Leaders for  90 + people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3000" dirty="0" smtClean="0"/>
              <a:t>January 18-19 - 30 Emerging Leaders join Large Group Training and spend day with the 13 Pastors of the churches where they serve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3000" dirty="0" smtClean="0"/>
              <a:t>Once again, Bethel Grove Global Missions is planning to assist in covering some of the costs for the large group Training. </a:t>
            </a:r>
          </a:p>
        </p:txBody>
      </p:sp>
    </p:spTree>
    <p:extLst>
      <p:ext uri="{BB962C8B-B14F-4D97-AF65-F5344CB8AC3E}">
        <p14:creationId xmlns:p14="http://schemas.microsoft.com/office/powerpoint/2010/main" val="3831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Marriage Conference for Pastors and Wives  - September 2016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C:\Users\Dave\AppData\Local\Microsoft\Windows\INetCache\Content.Outlook\9RPGKZOQ\20160905_18173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981200"/>
            <a:ext cx="64008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7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C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2168</TotalTime>
  <Words>839</Words>
  <Application>Microsoft Office PowerPoint</Application>
  <PresentationFormat>On-screen Show (4:3)</PresentationFormat>
  <Paragraphs>120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Year-End Update</vt:lpstr>
      <vt:lpstr>“Partnerships Vision”</vt:lpstr>
      <vt:lpstr>Partnerships  in Uganda and Zambia</vt:lpstr>
      <vt:lpstr>Partnerships and Focus Areas in Uganda</vt:lpstr>
      <vt:lpstr>PowerPoint Presentation</vt:lpstr>
      <vt:lpstr>Masaka Large Group  Training -January</vt:lpstr>
      <vt:lpstr>Masaka Training – Emerging Leaders</vt:lpstr>
      <vt:lpstr>January 16-19, 2017 </vt:lpstr>
      <vt:lpstr>Marriage Conference for Pastors and Wives  - September 2016</vt:lpstr>
      <vt:lpstr>Oyam Training – 2016 April and August</vt:lpstr>
      <vt:lpstr>Future Oyam Training</vt:lpstr>
      <vt:lpstr>Trainer of Trainers in Uganda:  New Focus for 2017 - 2018</vt:lpstr>
      <vt:lpstr>Central Region Training in 2017</vt:lpstr>
      <vt:lpstr>KBC’s New Focus – Central Region</vt:lpstr>
      <vt:lpstr>Ugandan Focus in 2017</vt:lpstr>
      <vt:lpstr>PowerPoint Presentation</vt:lpstr>
      <vt:lpstr>Partnering With the Colvins</vt:lpstr>
      <vt:lpstr>Zambia – Choshen Farm</vt:lpstr>
      <vt:lpstr>Zambia – Choshen Farm Mansa Pastors Fellowship</vt:lpstr>
      <vt:lpstr>Zambia Emphasis-  Christ in the Old Testament</vt:lpstr>
      <vt:lpstr>Zambia Focus in 2017</vt:lpstr>
      <vt:lpstr>Partnership in Indonesia</vt:lpstr>
      <vt:lpstr>Pastors and Church  Leaders Training</vt:lpstr>
      <vt:lpstr>Training in 3 Language Groups</vt:lpstr>
      <vt:lpstr>Artha Wacana Christian University</vt:lpstr>
      <vt:lpstr>Partners in Timor </vt:lpstr>
      <vt:lpstr>Indonesia Focus in 2017</vt:lpstr>
      <vt:lpstr>Resource Development</vt:lpstr>
      <vt:lpstr>Looking Forward to 2017</vt:lpstr>
      <vt:lpstr>Year-End Goals</vt:lpstr>
      <vt:lpstr>What is the Accountability  Structure for “Partnerships”?</vt:lpstr>
      <vt:lpstr>Please Pray</vt:lpstr>
      <vt:lpstr>In the Spirit of Philippians 1:3-6</vt:lpstr>
    </vt:vector>
  </TitlesOfParts>
  <Company>Bethel Grove Bible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Jones</dc:creator>
  <cp:lastModifiedBy>David Jones</cp:lastModifiedBy>
  <cp:revision>99</cp:revision>
  <dcterms:created xsi:type="dcterms:W3CDTF">2016-11-30T15:34:06Z</dcterms:created>
  <dcterms:modified xsi:type="dcterms:W3CDTF">2016-12-04T19:17:23Z</dcterms:modified>
</cp:coreProperties>
</file>